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9"/>
  </p:notesMasterIdLst>
  <p:handoutMasterIdLst>
    <p:handoutMasterId r:id="rId10"/>
  </p:handoutMasterIdLst>
  <p:sldIdLst>
    <p:sldId id="258" r:id="rId2"/>
    <p:sldId id="259" r:id="rId3"/>
    <p:sldId id="260" r:id="rId4"/>
    <p:sldId id="261" r:id="rId5"/>
    <p:sldId id="263" r:id="rId6"/>
    <p:sldId id="262" r:id="rId7"/>
    <p:sldId id="264" r:id="rId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guide id="3" orient="horz" pos="162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anna Jury" initials="JJ" lastIdx="1" clrIdx="0"/>
  <p:cmAuthor id="2" name="Caterina Lamacchia" initials="CL" lastIdx="2" clrIdx="1"/>
  <p:cmAuthor id="3" name="Caterina" initials="C" lastIdx="1" clrIdx="2">
    <p:extLst>
      <p:ext uri="{19B8F6BF-5375-455C-9EA6-DF929625EA0E}">
        <p15:presenceInfo xmlns:p15="http://schemas.microsoft.com/office/powerpoint/2012/main" userId="S::Caterina.Lamacchia@iop.org::32b02694-7e1d-488f-9803-9a838006c74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1CFF"/>
    <a:srgbClr val="33CC33"/>
    <a:srgbClr val="ED1C2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5E92D3-3DE9-4EC5-B3F0-CA1128BA613B}" v="1" dt="2020-02-16T20:28:21.3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556" autoAdjust="0"/>
    <p:restoredTop sz="65486" autoAdjust="0"/>
  </p:normalViewPr>
  <p:slideViewPr>
    <p:cSldViewPr snapToGrid="0">
      <p:cViewPr varScale="1">
        <p:scale>
          <a:sx n="41" d="100"/>
          <a:sy n="41" d="100"/>
        </p:scale>
        <p:origin x="556" y="28"/>
      </p:cViewPr>
      <p:guideLst>
        <p:guide orient="horz" pos="2160"/>
        <p:guide pos="2880"/>
        <p:guide orient="horz" pos="162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117" d="100"/>
          <a:sy n="117" d="100"/>
        </p:scale>
        <p:origin x="4592"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1.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68CE88-2F2C-7748-95E7-C310FEBD560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2834ABF-31B0-3D4E-8F90-B713122592C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5351C4-2D0B-D646-84CD-C8183F9F886D}" type="datetimeFigureOut">
              <a:rPr lang="en-US" smtClean="0"/>
              <a:pPr/>
              <a:t>10/7/2020</a:t>
            </a:fld>
            <a:endParaRPr lang="en-US"/>
          </a:p>
        </p:txBody>
      </p:sp>
      <p:sp>
        <p:nvSpPr>
          <p:cNvPr id="4" name="Footer Placeholder 3">
            <a:extLst>
              <a:ext uri="{FF2B5EF4-FFF2-40B4-BE49-F238E27FC236}">
                <a16:creationId xmlns:a16="http://schemas.microsoft.com/office/drawing/2014/main" id="{D786FC53-F433-E64F-B25C-9296B138A0F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9766C55-F943-6041-A2C1-2FDC427A874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07DD33C-6564-0B41-A9B0-14BCD17ABB73}" type="slidenum">
              <a:rPr lang="en-US" smtClean="0"/>
              <a:pPr/>
              <a:t>‹#›</a:t>
            </a:fld>
            <a:endParaRPr lang="en-US"/>
          </a:p>
        </p:txBody>
      </p:sp>
    </p:spTree>
    <p:extLst>
      <p:ext uri="{BB962C8B-B14F-4D97-AF65-F5344CB8AC3E}">
        <p14:creationId xmlns:p14="http://schemas.microsoft.com/office/powerpoint/2010/main" val="9523775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810FF2-D37C-4B5B-8DD2-E2C0F88912A9}" type="datetimeFigureOut">
              <a:rPr lang="en-GB" smtClean="0"/>
              <a:t>07/10/2020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199674-74B1-48D0-8323-17E0D62C7DE0}" type="slidenum">
              <a:rPr lang="en-GB" smtClean="0"/>
              <a:t>‹#›</a:t>
            </a:fld>
            <a:endParaRPr lang="en-GB"/>
          </a:p>
        </p:txBody>
      </p:sp>
    </p:spTree>
    <p:extLst>
      <p:ext uri="{BB962C8B-B14F-4D97-AF65-F5344CB8AC3E}">
        <p14:creationId xmlns:p14="http://schemas.microsoft.com/office/powerpoint/2010/main" val="708633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GB 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5812" y="679787"/>
            <a:ext cx="3874851" cy="1622425"/>
          </a:xfrm>
          <a:prstGeom prst="rect">
            <a:avLst/>
          </a:prstGeom>
        </p:spPr>
        <p:txBody>
          <a:bodyPr/>
          <a:lstStyle>
            <a:lvl1pPr>
              <a:defRPr sz="2400" b="1">
                <a:solidFill>
                  <a:schemeClr val="bg1"/>
                </a:solidFill>
              </a:defRPr>
            </a:lvl1pPr>
          </a:lstStyle>
          <a:p>
            <a:r>
              <a:rPr lang="en-US" dirty="0"/>
              <a:t>Click to edit Master title style</a:t>
            </a:r>
            <a:endParaRPr lang="en-GB" dirty="0"/>
          </a:p>
        </p:txBody>
      </p:sp>
      <p:sp>
        <p:nvSpPr>
          <p:cNvPr id="13" name="Text Placeholder 12"/>
          <p:cNvSpPr>
            <a:spLocks noGrp="1"/>
          </p:cNvSpPr>
          <p:nvPr>
            <p:ph type="body" sz="quarter" idx="11" hasCustomPrompt="1"/>
          </p:nvPr>
        </p:nvSpPr>
        <p:spPr>
          <a:xfrm>
            <a:off x="603115" y="3775075"/>
            <a:ext cx="2867160" cy="738559"/>
          </a:xfrm>
          <a:prstGeom prst="rect">
            <a:avLst/>
          </a:prstGeom>
        </p:spPr>
        <p:txBody>
          <a:bodyPr/>
          <a:lstStyle>
            <a:lvl1pPr marL="0" indent="0">
              <a:buNone/>
              <a:defRPr sz="1800">
                <a:latin typeface="+mj-lt"/>
              </a:defRPr>
            </a:lvl1pPr>
          </a:lstStyle>
          <a:p>
            <a:pPr lvl="0"/>
            <a:r>
              <a:rPr lang="en-US" dirty="0"/>
              <a:t>Subtitle</a:t>
            </a:r>
            <a:endParaRPr lang="en-GB" dirty="0"/>
          </a:p>
        </p:txBody>
      </p:sp>
    </p:spTree>
    <p:extLst>
      <p:ext uri="{BB962C8B-B14F-4D97-AF65-F5344CB8AC3E}">
        <p14:creationId xmlns:p14="http://schemas.microsoft.com/office/powerpoint/2010/main" val="2133596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GB content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1310" y="194553"/>
            <a:ext cx="8229600" cy="421532"/>
          </a:xfrm>
          <a:prstGeom prst="rect">
            <a:avLst/>
          </a:prstGeom>
        </p:spPr>
        <p:txBody>
          <a:bodyPr/>
          <a:lstStyle>
            <a:lvl1pPr>
              <a:defRPr sz="2400" b="0">
                <a:solidFill>
                  <a:schemeClr val="bg1"/>
                </a:solidFill>
              </a:defRPr>
            </a:lvl1pPr>
          </a:lstStyle>
          <a:p>
            <a:r>
              <a:rPr lang="en-US" dirty="0"/>
              <a:t>Click to edit Master title style</a:t>
            </a:r>
            <a:endParaRPr lang="en-GB" dirty="0"/>
          </a:p>
        </p:txBody>
      </p:sp>
      <p:sp>
        <p:nvSpPr>
          <p:cNvPr id="4" name="Content Placeholder 3"/>
          <p:cNvSpPr>
            <a:spLocks noGrp="1"/>
          </p:cNvSpPr>
          <p:nvPr>
            <p:ph sz="quarter" idx="10"/>
          </p:nvPr>
        </p:nvSpPr>
        <p:spPr>
          <a:xfrm>
            <a:off x="0" y="739302"/>
            <a:ext cx="9143999" cy="3456461"/>
          </a:xfrm>
          <a:prstGeom prst="rect">
            <a:avLst/>
          </a:prstGeom>
        </p:spPr>
        <p:txBody>
          <a:bodyPr/>
          <a:lstStyle>
            <a:lvl1pPr>
              <a:defRPr sz="18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893239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General)">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0" y="1"/>
            <a:ext cx="9144000" cy="3600000"/>
          </a:xfrm>
          <a:prstGeom prst="rect">
            <a:avLst/>
          </a:prstGeom>
          <a:solidFill>
            <a:srgbClr val="ED1C24"/>
          </a:solidFill>
          <a:ln>
            <a:solidFill>
              <a:srgbClr val="ED1C2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434F1C24-1768-FA4B-AB47-5FDCC9F157D8}"/>
              </a:ext>
            </a:extLst>
          </p:cNvPr>
          <p:cNvSpPr>
            <a:spLocks noGrp="1"/>
          </p:cNvSpPr>
          <p:nvPr>
            <p:ph type="ctrTitle"/>
          </p:nvPr>
        </p:nvSpPr>
        <p:spPr>
          <a:xfrm>
            <a:off x="720000" y="900000"/>
            <a:ext cx="4393406" cy="1800000"/>
          </a:xfrm>
          <a:prstGeom prst="rect">
            <a:avLst/>
          </a:prstGeom>
        </p:spPr>
        <p:txBody>
          <a:bodyPr lIns="0" tIns="0" rIns="0" bIns="0" anchor="t">
            <a:noAutofit/>
          </a:bodyPr>
          <a:lstStyle>
            <a:lvl1pPr algn="l">
              <a:lnSpc>
                <a:spcPct val="100000"/>
              </a:lnSpc>
              <a:defRPr sz="3600" b="1" i="0" baseline="0">
                <a:solidFill>
                  <a:schemeClr val="bg1"/>
                </a:solidFill>
                <a:latin typeface="+mj-lt"/>
                <a:cs typeface="Calibri"/>
              </a:defRPr>
            </a:lvl1pPr>
          </a:lstStyle>
          <a:p>
            <a:endParaRPr lang="en-GB" dirty="0"/>
          </a:p>
        </p:txBody>
      </p:sp>
      <p:sp>
        <p:nvSpPr>
          <p:cNvPr id="13" name="Subtitle 2">
            <a:extLst>
              <a:ext uri="{FF2B5EF4-FFF2-40B4-BE49-F238E27FC236}">
                <a16:creationId xmlns:a16="http://schemas.microsoft.com/office/drawing/2014/main" id="{3F4B94C8-97F6-BD49-A011-F5602E172017}"/>
              </a:ext>
            </a:extLst>
          </p:cNvPr>
          <p:cNvSpPr>
            <a:spLocks noGrp="1"/>
          </p:cNvSpPr>
          <p:nvPr>
            <p:ph type="subTitle" idx="1" hasCustomPrompt="1"/>
          </p:nvPr>
        </p:nvSpPr>
        <p:spPr>
          <a:xfrm>
            <a:off x="720000" y="3813666"/>
            <a:ext cx="4393406" cy="1050100"/>
          </a:xfrm>
          <a:prstGeom prst="rect">
            <a:avLst/>
          </a:prstGeom>
        </p:spPr>
        <p:txBody>
          <a:bodyPr lIns="0" tIns="0" rIns="0" bIns="0">
            <a:noAutofit/>
          </a:bodyPr>
          <a:lstStyle>
            <a:lvl1pPr marL="0" indent="0" algn="l">
              <a:lnSpc>
                <a:spcPct val="100000"/>
              </a:lnSpc>
              <a:buNone/>
              <a:defRPr sz="1800" baseline="0">
                <a:solidFill>
                  <a:schemeClr val="tx1"/>
                </a:solidFill>
                <a:latin typeface="+mn-lt"/>
                <a:cs typeface="Calibri"/>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GB" dirty="0"/>
              <a:t>Click to add text</a:t>
            </a:r>
          </a:p>
        </p:txBody>
      </p:sp>
      <p:pic>
        <p:nvPicPr>
          <p:cNvPr id="8" name="Picture 7" descr="A close up of a logo&#10;&#10;Description automatically generated">
            <a:extLst>
              <a:ext uri="{FF2B5EF4-FFF2-40B4-BE49-F238E27FC236}">
                <a16:creationId xmlns:a16="http://schemas.microsoft.com/office/drawing/2014/main" id="{A0994E00-C624-C041-A4A9-106444E582D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22990" y="4573200"/>
            <a:ext cx="2878635" cy="290566"/>
          </a:xfrm>
          <a:prstGeom prst="rect">
            <a:avLst/>
          </a:prstGeom>
        </p:spPr>
      </p:pic>
    </p:spTree>
    <p:extLst>
      <p:ext uri="{BB962C8B-B14F-4D97-AF65-F5344CB8AC3E}">
        <p14:creationId xmlns:p14="http://schemas.microsoft.com/office/powerpoint/2010/main" val="1770740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ariable Content Slide">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B22595-F3E0-A14B-92AD-287866BFCA80}"/>
              </a:ext>
            </a:extLst>
          </p:cNvPr>
          <p:cNvSpPr/>
          <p:nvPr userDrawn="1"/>
        </p:nvSpPr>
        <p:spPr>
          <a:xfrm>
            <a:off x="0" y="1"/>
            <a:ext cx="9144000" cy="720000"/>
          </a:xfrm>
          <a:prstGeom prst="rect">
            <a:avLst/>
          </a:prstGeom>
          <a:solidFill>
            <a:srgbClr val="ED1C2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Content Placeholder 6">
            <a:extLst>
              <a:ext uri="{FF2B5EF4-FFF2-40B4-BE49-F238E27FC236}">
                <a16:creationId xmlns:a16="http://schemas.microsoft.com/office/drawing/2014/main" id="{86C78AF7-68DC-3144-9C7A-91220A451481}"/>
              </a:ext>
            </a:extLst>
          </p:cNvPr>
          <p:cNvSpPr>
            <a:spLocks noGrp="1"/>
          </p:cNvSpPr>
          <p:nvPr>
            <p:ph sz="quarter" idx="15"/>
          </p:nvPr>
        </p:nvSpPr>
        <p:spPr>
          <a:xfrm>
            <a:off x="0" y="720001"/>
            <a:ext cx="9144000" cy="3683688"/>
          </a:xfrm>
          <a:prstGeom prst="rect">
            <a:avLst/>
          </a:prstGeom>
        </p:spPr>
        <p:txBody>
          <a:bodyPr/>
          <a:lstStyle>
            <a:lvl1pPr marL="0" indent="0">
              <a:buNone/>
              <a:defRPr sz="1800" baseline="0">
                <a:latin typeface="+mn-lt"/>
              </a:defRPr>
            </a:lvl1pPr>
          </a:lstStyle>
          <a:p>
            <a:pPr lvl="0"/>
            <a:endParaRPr lang="en-GB" dirty="0"/>
          </a:p>
        </p:txBody>
      </p:sp>
      <p:sp>
        <p:nvSpPr>
          <p:cNvPr id="5" name="Title 1">
            <a:extLst>
              <a:ext uri="{FF2B5EF4-FFF2-40B4-BE49-F238E27FC236}">
                <a16:creationId xmlns:a16="http://schemas.microsoft.com/office/drawing/2014/main" id="{277A61DB-149D-2F42-9B7A-46339FC97A18}"/>
              </a:ext>
            </a:extLst>
          </p:cNvPr>
          <p:cNvSpPr>
            <a:spLocks noGrp="1"/>
          </p:cNvSpPr>
          <p:nvPr>
            <p:ph type="title"/>
          </p:nvPr>
        </p:nvSpPr>
        <p:spPr>
          <a:xfrm>
            <a:off x="360000" y="180000"/>
            <a:ext cx="7338609" cy="408857"/>
          </a:xfrm>
          <a:prstGeom prst="rect">
            <a:avLst/>
          </a:prstGeom>
          <a:noFill/>
        </p:spPr>
        <p:txBody>
          <a:bodyPr lIns="0" tIns="0" rIns="0" bIns="0"/>
          <a:lstStyle>
            <a:lvl1pPr>
              <a:defRPr sz="2400" b="0" i="0" baseline="0">
                <a:solidFill>
                  <a:schemeClr val="bg1"/>
                </a:solidFill>
                <a:latin typeface="+mj-lt"/>
              </a:defRPr>
            </a:lvl1pPr>
          </a:lstStyle>
          <a:p>
            <a:pPr lvl="0"/>
            <a:endParaRPr lang="en-GB" dirty="0"/>
          </a:p>
        </p:txBody>
      </p:sp>
      <p:pic>
        <p:nvPicPr>
          <p:cNvPr id="6" name="Picture 5" descr="A close up of a logo&#10;&#10;Description automatically generated">
            <a:extLst>
              <a:ext uri="{FF2B5EF4-FFF2-40B4-BE49-F238E27FC236}">
                <a16:creationId xmlns:a16="http://schemas.microsoft.com/office/drawing/2014/main" id="{2172BC08-6634-7B49-AB76-DC825E7D987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24000" y="4587460"/>
            <a:ext cx="2160000" cy="218027"/>
          </a:xfrm>
          <a:prstGeom prst="rect">
            <a:avLst/>
          </a:prstGeom>
        </p:spPr>
      </p:pic>
    </p:spTree>
    <p:extLst>
      <p:ext uri="{BB962C8B-B14F-4D97-AF65-F5344CB8AC3E}">
        <p14:creationId xmlns:p14="http://schemas.microsoft.com/office/powerpoint/2010/main" val="381660682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1651827"/>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78" r:id="rId3"/>
    <p:sldLayoutId id="2147483680" r:id="rId4"/>
  </p:sldLayoutIdLs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Fifteen-minute activity</a:t>
            </a:r>
            <a:br>
              <a:rPr lang="en-GB" sz="2800" dirty="0"/>
            </a:br>
            <a:r>
              <a:rPr lang="en-GB" sz="2800" b="0" dirty="0"/>
              <a:t>Hashtag breakdown</a:t>
            </a:r>
            <a:br>
              <a:rPr lang="en-GB" sz="2800" dirty="0"/>
            </a:br>
            <a:endParaRPr lang="en-GB" sz="2800" dirty="0"/>
          </a:p>
        </p:txBody>
      </p:sp>
      <p:sp>
        <p:nvSpPr>
          <p:cNvPr id="5" name="Text Placeholder 4">
            <a:extLst>
              <a:ext uri="{FF2B5EF4-FFF2-40B4-BE49-F238E27FC236}">
                <a16:creationId xmlns:a16="http://schemas.microsoft.com/office/drawing/2014/main" id="{22E30E6B-E876-4609-A42B-EBC5DF48BF91}"/>
              </a:ext>
            </a:extLst>
          </p:cNvPr>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584965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Hashtags…</a:t>
            </a:r>
          </a:p>
        </p:txBody>
      </p:sp>
      <p:sp>
        <p:nvSpPr>
          <p:cNvPr id="3" name="Content Placeholder 2"/>
          <p:cNvSpPr>
            <a:spLocks noGrp="1"/>
          </p:cNvSpPr>
          <p:nvPr>
            <p:ph sz="quarter" idx="10"/>
          </p:nvPr>
        </p:nvSpPr>
        <p:spPr>
          <a:xfrm rot="543386">
            <a:off x="6486351" y="147902"/>
            <a:ext cx="1318687" cy="337020"/>
          </a:xfrm>
        </p:spPr>
        <p:txBody>
          <a:bodyPr/>
          <a:lstStyle/>
          <a:p>
            <a:pPr marL="0" indent="0">
              <a:buNone/>
            </a:pPr>
            <a:r>
              <a:rPr lang="en-GB" sz="2000" dirty="0">
                <a:solidFill>
                  <a:schemeClr val="bg1"/>
                </a:solidFill>
              </a:rPr>
              <a:t>#Feminism</a:t>
            </a:r>
          </a:p>
        </p:txBody>
      </p:sp>
      <p:sp>
        <p:nvSpPr>
          <p:cNvPr id="4" name="Content Placeholder 2"/>
          <p:cNvSpPr txBox="1">
            <a:spLocks/>
          </p:cNvSpPr>
          <p:nvPr/>
        </p:nvSpPr>
        <p:spPr>
          <a:xfrm rot="21122997">
            <a:off x="2044273" y="223857"/>
            <a:ext cx="1209675" cy="409575"/>
          </a:xfrm>
          <a:prstGeom prst="rect">
            <a:avLst/>
          </a:prstGeom>
        </p:spPr>
        <p:txBody>
          <a:bodyPr/>
          <a:lstStyle>
            <a:lvl1pPr marL="171446" indent="-171446" algn="l" defTabSz="685783" rtl="0" eaLnBrk="1" latinLnBrk="0" hangingPunct="1">
              <a:lnSpc>
                <a:spcPct val="90000"/>
              </a:lnSpc>
              <a:spcBef>
                <a:spcPts val="750"/>
              </a:spcBef>
              <a:buFont typeface="Arial" panose="020B0604020202020204" pitchFamily="34" charset="0"/>
              <a:buChar char="•"/>
              <a:defRPr sz="18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2000" dirty="0">
                <a:solidFill>
                  <a:schemeClr val="bg1"/>
                </a:solidFill>
              </a:rPr>
              <a:t>#Sexism</a:t>
            </a:r>
          </a:p>
        </p:txBody>
      </p:sp>
      <p:sp>
        <p:nvSpPr>
          <p:cNvPr id="5" name="Content Placeholder 2"/>
          <p:cNvSpPr txBox="1">
            <a:spLocks/>
          </p:cNvSpPr>
          <p:nvPr/>
        </p:nvSpPr>
        <p:spPr>
          <a:xfrm rot="21370073">
            <a:off x="3685489" y="139006"/>
            <a:ext cx="2020381" cy="423216"/>
          </a:xfrm>
          <a:prstGeom prst="rect">
            <a:avLst/>
          </a:prstGeom>
        </p:spPr>
        <p:txBody>
          <a:bodyPr/>
          <a:lstStyle>
            <a:lvl1pPr marL="171446" indent="-171446" algn="l" defTabSz="685783" rtl="0" eaLnBrk="1" latinLnBrk="0" hangingPunct="1">
              <a:lnSpc>
                <a:spcPct val="90000"/>
              </a:lnSpc>
              <a:spcBef>
                <a:spcPts val="750"/>
              </a:spcBef>
              <a:buFont typeface="Arial" panose="020B0604020202020204" pitchFamily="34" charset="0"/>
              <a:buChar char="•"/>
              <a:defRPr sz="18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2000" dirty="0">
                <a:solidFill>
                  <a:schemeClr val="bg1"/>
                </a:solidFill>
              </a:rPr>
              <a:t>#</a:t>
            </a:r>
            <a:r>
              <a:rPr lang="en-GB" sz="2000" dirty="0" err="1">
                <a:solidFill>
                  <a:schemeClr val="bg1"/>
                </a:solidFill>
              </a:rPr>
              <a:t>ToxicMasculinity</a:t>
            </a:r>
            <a:r>
              <a:rPr lang="en-GB" sz="2000" dirty="0">
                <a:solidFill>
                  <a:schemeClr val="bg1"/>
                </a:solidFill>
              </a:rPr>
              <a:t> </a:t>
            </a:r>
          </a:p>
        </p:txBody>
      </p:sp>
      <p:sp>
        <p:nvSpPr>
          <p:cNvPr id="6" name="Rectangle 1"/>
          <p:cNvSpPr>
            <a:spLocks noChangeArrowheads="1"/>
          </p:cNvSpPr>
          <p:nvPr/>
        </p:nvSpPr>
        <p:spPr bwMode="auto">
          <a:xfrm>
            <a:off x="3060305" y="715119"/>
            <a:ext cx="2957424" cy="3154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FF0000"/>
                </a:solidFill>
                <a:effectLst/>
                <a:latin typeface="Arial" panose="020B0604020202020204" pitchFamily="34" charset="0"/>
              </a:rPr>
              <a:t>Delivery man: 'I was hoping there was someone in to help carry (double mattress, rolled)'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FF0000"/>
                </a:solidFill>
                <a:effectLst/>
                <a:latin typeface="Arial" panose="020B0604020202020204" pitchFamily="34" charset="0"/>
              </a:rPr>
              <a:t>Me: </a:t>
            </a:r>
            <a:r>
              <a:rPr lang="en-US" altLang="en-US" dirty="0">
                <a:solidFill>
                  <a:srgbClr val="FF0000"/>
                </a:solidFill>
                <a:latin typeface="Arial" panose="020B0604020202020204" pitchFamily="34" charset="0"/>
              </a:rPr>
              <a:t>N</a:t>
            </a:r>
            <a:r>
              <a:rPr kumimoji="0" lang="en-US" altLang="en-US" sz="1800" b="0" i="0" u="none" strike="noStrike" cap="none" normalizeH="0" baseline="0" dirty="0">
                <a:ln>
                  <a:noFill/>
                </a:ln>
                <a:solidFill>
                  <a:srgbClr val="FF0000"/>
                </a:solidFill>
                <a:effectLst/>
                <a:latin typeface="Arial" panose="020B0604020202020204" pitchFamily="34" charset="0"/>
              </a:rPr>
              <a:t>o problem I'll get my keys.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FF0000"/>
                </a:solidFill>
                <a:effectLst/>
                <a:latin typeface="Arial" panose="020B0604020202020204" pitchFamily="34" charset="0"/>
              </a:rPr>
              <a:t>Him: No I meant like a husband or someone.   </a:t>
            </a:r>
            <a:r>
              <a:rPr kumimoji="0" lang="en-US" altLang="en-US" sz="1900" b="0" i="0" u="none" strike="noStrike" cap="none" normalizeH="0" baseline="0" dirty="0">
                <a:ln>
                  <a:noFill/>
                </a:ln>
                <a:solidFill>
                  <a:srgbClr val="FF0000"/>
                </a:solidFill>
                <a:effectLst/>
                <a:latin typeface="Arial" panose="020B0604020202020204" pitchFamily="34" charset="0"/>
              </a:rPr>
              <a:t> </a:t>
            </a:r>
            <a:r>
              <a:rPr kumimoji="0" lang="en-US" altLang="en-US" sz="1800" b="0" i="0" u="none" strike="noStrike" cap="none" normalizeH="0" baseline="0" dirty="0">
                <a:ln>
                  <a:noFill/>
                </a:ln>
                <a:solidFill>
                  <a:srgbClr val="FF0000"/>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FF0000"/>
                </a:solidFill>
                <a:effectLst/>
                <a:latin typeface="Arial" panose="020B0604020202020204" pitchFamily="34" charset="0"/>
              </a:rPr>
              <a:t>Me: Fine. Struggle.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FF0000"/>
                </a:solidFill>
                <a:effectLst/>
                <a:latin typeface="Arial" panose="020B0604020202020204" pitchFamily="34" charset="0"/>
              </a:rPr>
              <a:t>#Sexism</a:t>
            </a:r>
          </a:p>
        </p:txBody>
      </p:sp>
      <p:sp>
        <p:nvSpPr>
          <p:cNvPr id="7" name="AutoShape 3" descr="🙄"/>
          <p:cNvSpPr>
            <a:spLocks noChangeAspect="1" noChangeArrowheads="1"/>
          </p:cNvSpPr>
          <p:nvPr/>
        </p:nvSpPr>
        <p:spPr bwMode="auto">
          <a:xfrm>
            <a:off x="350749" y="37560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Rectangle 7"/>
          <p:cNvSpPr/>
          <p:nvPr/>
        </p:nvSpPr>
        <p:spPr>
          <a:xfrm>
            <a:off x="210575" y="863455"/>
            <a:ext cx="2732650" cy="3970318"/>
          </a:xfrm>
          <a:prstGeom prst="rect">
            <a:avLst/>
          </a:prstGeom>
        </p:spPr>
        <p:txBody>
          <a:bodyPr wrap="square">
            <a:spAutoFit/>
          </a:bodyPr>
          <a:lstStyle/>
          <a:p>
            <a:r>
              <a:rPr lang="en-GB" dirty="0">
                <a:solidFill>
                  <a:srgbClr val="ED1CFF"/>
                </a:solidFill>
              </a:rPr>
              <a:t>You’re allowed to cry.</a:t>
            </a:r>
          </a:p>
          <a:p>
            <a:r>
              <a:rPr lang="en-GB" dirty="0">
                <a:solidFill>
                  <a:srgbClr val="ED1CFF"/>
                </a:solidFill>
              </a:rPr>
              <a:t>You’re allowed to doubt yourself.</a:t>
            </a:r>
          </a:p>
          <a:p>
            <a:r>
              <a:rPr lang="en-GB" dirty="0">
                <a:solidFill>
                  <a:srgbClr val="ED1CFF"/>
                </a:solidFill>
              </a:rPr>
              <a:t>You’re allowed to struggle.</a:t>
            </a:r>
          </a:p>
          <a:p>
            <a:r>
              <a:rPr lang="en-GB" dirty="0">
                <a:solidFill>
                  <a:srgbClr val="ED1CFF"/>
                </a:solidFill>
              </a:rPr>
              <a:t>You’re allowed to say you need help.</a:t>
            </a:r>
          </a:p>
          <a:p>
            <a:r>
              <a:rPr lang="en-GB" dirty="0">
                <a:solidFill>
                  <a:srgbClr val="ED1CFF"/>
                </a:solidFill>
              </a:rPr>
              <a:t>You’re allowed to be human.</a:t>
            </a:r>
          </a:p>
          <a:p>
            <a:r>
              <a:rPr lang="en-GB" dirty="0">
                <a:solidFill>
                  <a:srgbClr val="ED1CFF"/>
                </a:solidFill>
              </a:rPr>
              <a:t>The only person you have to answer to is yourself.</a:t>
            </a:r>
          </a:p>
          <a:p>
            <a:r>
              <a:rPr lang="en-GB" dirty="0">
                <a:solidFill>
                  <a:srgbClr val="ED1CFF"/>
                </a:solidFill>
              </a:rPr>
              <a:t>Sometimes strength is knowing you’re weak #</a:t>
            </a:r>
            <a:r>
              <a:rPr lang="en-GB" dirty="0" err="1">
                <a:solidFill>
                  <a:srgbClr val="ED1CFF"/>
                </a:solidFill>
              </a:rPr>
              <a:t>ToxicMasculinity</a:t>
            </a:r>
            <a:endParaRPr lang="en-GB" dirty="0">
              <a:solidFill>
                <a:srgbClr val="ED1CFF"/>
              </a:solidFill>
            </a:endParaRPr>
          </a:p>
          <a:p>
            <a:endParaRPr lang="en-GB" dirty="0"/>
          </a:p>
        </p:txBody>
      </p:sp>
      <p:sp>
        <p:nvSpPr>
          <p:cNvPr id="10" name="Rectangle 9"/>
          <p:cNvSpPr/>
          <p:nvPr/>
        </p:nvSpPr>
        <p:spPr>
          <a:xfrm>
            <a:off x="6191250" y="1265952"/>
            <a:ext cx="2676525" cy="2862322"/>
          </a:xfrm>
          <a:prstGeom prst="rect">
            <a:avLst/>
          </a:prstGeom>
        </p:spPr>
        <p:txBody>
          <a:bodyPr wrap="square">
            <a:spAutoFit/>
          </a:bodyPr>
          <a:lstStyle/>
          <a:p>
            <a:r>
              <a:rPr lang="en-GB" dirty="0">
                <a:solidFill>
                  <a:srgbClr val="33CC33"/>
                </a:solidFill>
              </a:rPr>
              <a:t>Perhaps the lesson in all of this, and one that I hope resonates with other modern women of the world, is that it is far better to be the Queen of your own life, than the princess of someone else's...</a:t>
            </a:r>
          </a:p>
          <a:p>
            <a:r>
              <a:rPr lang="en-GB" dirty="0">
                <a:solidFill>
                  <a:srgbClr val="33CC33"/>
                </a:solidFill>
              </a:rPr>
              <a:t>#Feminism</a:t>
            </a:r>
          </a:p>
        </p:txBody>
      </p:sp>
    </p:spTree>
    <p:extLst>
      <p:ext uri="{BB962C8B-B14F-4D97-AF65-F5344CB8AC3E}">
        <p14:creationId xmlns:p14="http://schemas.microsoft.com/office/powerpoint/2010/main" val="2268104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What do these terms mean to us?</a:t>
            </a:r>
          </a:p>
        </p:txBody>
      </p:sp>
      <p:sp>
        <p:nvSpPr>
          <p:cNvPr id="3" name="Content Placeholder 2"/>
          <p:cNvSpPr>
            <a:spLocks noGrp="1"/>
          </p:cNvSpPr>
          <p:nvPr>
            <p:ph sz="quarter" idx="10"/>
          </p:nvPr>
        </p:nvSpPr>
        <p:spPr>
          <a:xfrm>
            <a:off x="0" y="1263177"/>
            <a:ext cx="9143999" cy="3456461"/>
          </a:xfrm>
        </p:spPr>
        <p:txBody>
          <a:bodyPr/>
          <a:lstStyle/>
          <a:p>
            <a:pPr marL="342900" indent="-342900">
              <a:buFont typeface="+mj-lt"/>
              <a:buAutoNum type="arabicPeriod"/>
            </a:pPr>
            <a:r>
              <a:rPr lang="en-GB" dirty="0"/>
              <a:t>Split in to groups  - your teacher will instruct on how many will be in each group</a:t>
            </a:r>
          </a:p>
          <a:p>
            <a:pPr marL="342900" indent="-342900">
              <a:buFont typeface="+mj-lt"/>
              <a:buAutoNum type="arabicPeriod"/>
            </a:pPr>
            <a:r>
              <a:rPr lang="en-GB" dirty="0"/>
              <a:t>When told to do so, work as a team and consider the word on the sheet in front of you.</a:t>
            </a:r>
          </a:p>
          <a:p>
            <a:pPr marL="342900" indent="-342900">
              <a:buFont typeface="+mj-lt"/>
              <a:buAutoNum type="arabicPeriod"/>
            </a:pPr>
            <a:r>
              <a:rPr lang="en-GB" dirty="0"/>
              <a:t>Discussion ideas: What do you all think this word means? Can you give some examples? Do you have any questions you would like to add to the sheet? </a:t>
            </a:r>
          </a:p>
          <a:p>
            <a:pPr marL="342900" indent="-342900">
              <a:buFont typeface="+mj-lt"/>
              <a:buAutoNum type="arabicPeriod"/>
            </a:pPr>
            <a:r>
              <a:rPr lang="en-GB" dirty="0"/>
              <a:t>Work together and make sure everyone has a say. Add all of your thoughts about what you think this word means to the sheet.</a:t>
            </a:r>
          </a:p>
          <a:p>
            <a:pPr marL="342900" indent="-342900">
              <a:buFont typeface="+mj-lt"/>
              <a:buAutoNum type="arabicPeriod"/>
            </a:pPr>
            <a:r>
              <a:rPr lang="en-GB" dirty="0"/>
              <a:t>When your teacher tells you, move clockwise to the next table and repeat.</a:t>
            </a:r>
          </a:p>
          <a:p>
            <a:pPr marL="342900" indent="-342900">
              <a:buFont typeface="+mj-lt"/>
              <a:buAutoNum type="arabicPeriod"/>
            </a:pPr>
            <a:r>
              <a:rPr lang="en-GB" dirty="0"/>
              <a:t>You will repeat this again at the final table when your teacher tells you to.</a:t>
            </a:r>
          </a:p>
          <a:p>
            <a:pPr marL="342900" indent="-342900">
              <a:buFont typeface="+mj-lt"/>
              <a:buAutoNum type="arabicPeriod"/>
            </a:pPr>
            <a:r>
              <a:rPr lang="en-GB" dirty="0"/>
              <a:t>You will visit all three locations in the allotted time adding to comments that other groups have made, listening and working with everyone in your group. </a:t>
            </a:r>
          </a:p>
        </p:txBody>
      </p:sp>
      <p:sp>
        <p:nvSpPr>
          <p:cNvPr id="5" name="Content Placeholder 2"/>
          <p:cNvSpPr txBox="1">
            <a:spLocks/>
          </p:cNvSpPr>
          <p:nvPr/>
        </p:nvSpPr>
        <p:spPr>
          <a:xfrm rot="21122997">
            <a:off x="1396573" y="769794"/>
            <a:ext cx="1209675" cy="409575"/>
          </a:xfrm>
          <a:prstGeom prst="rect">
            <a:avLst/>
          </a:prstGeom>
        </p:spPr>
        <p:txBody>
          <a:bodyPr/>
          <a:lstStyle>
            <a:lvl1pPr marL="171446" indent="-171446" algn="l" defTabSz="685783" rtl="0" eaLnBrk="1" latinLnBrk="0" hangingPunct="1">
              <a:lnSpc>
                <a:spcPct val="90000"/>
              </a:lnSpc>
              <a:spcBef>
                <a:spcPts val="750"/>
              </a:spcBef>
              <a:buFont typeface="Arial" panose="020B0604020202020204" pitchFamily="34" charset="0"/>
              <a:buChar char="•"/>
              <a:defRPr sz="18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2000" dirty="0"/>
              <a:t>#Sexism</a:t>
            </a:r>
          </a:p>
        </p:txBody>
      </p:sp>
      <p:sp>
        <p:nvSpPr>
          <p:cNvPr id="6" name="Rectangle 5"/>
          <p:cNvSpPr/>
          <p:nvPr/>
        </p:nvSpPr>
        <p:spPr>
          <a:xfrm rot="268419">
            <a:off x="3502489" y="806974"/>
            <a:ext cx="1890902" cy="369332"/>
          </a:xfrm>
          <a:prstGeom prst="rect">
            <a:avLst/>
          </a:prstGeom>
        </p:spPr>
        <p:txBody>
          <a:bodyPr wrap="none">
            <a:spAutoFit/>
          </a:bodyPr>
          <a:lstStyle/>
          <a:p>
            <a:r>
              <a:rPr lang="en-GB" dirty="0"/>
              <a:t>#</a:t>
            </a:r>
            <a:r>
              <a:rPr lang="en-GB" dirty="0" err="1"/>
              <a:t>ToxicMasculinity</a:t>
            </a:r>
            <a:r>
              <a:rPr lang="en-GB" dirty="0"/>
              <a:t> </a:t>
            </a:r>
          </a:p>
        </p:txBody>
      </p:sp>
      <p:sp>
        <p:nvSpPr>
          <p:cNvPr id="7" name="Rectangle 6"/>
          <p:cNvSpPr/>
          <p:nvPr/>
        </p:nvSpPr>
        <p:spPr>
          <a:xfrm rot="20948694">
            <a:off x="6272642" y="827604"/>
            <a:ext cx="1203984" cy="369332"/>
          </a:xfrm>
          <a:prstGeom prst="rect">
            <a:avLst/>
          </a:prstGeom>
        </p:spPr>
        <p:txBody>
          <a:bodyPr wrap="none">
            <a:spAutoFit/>
          </a:bodyPr>
          <a:lstStyle/>
          <a:p>
            <a:r>
              <a:rPr lang="en-GB" dirty="0"/>
              <a:t>#Feminism</a:t>
            </a:r>
          </a:p>
        </p:txBody>
      </p:sp>
    </p:spTree>
    <p:extLst>
      <p:ext uri="{BB962C8B-B14F-4D97-AF65-F5344CB8AC3E}">
        <p14:creationId xmlns:p14="http://schemas.microsoft.com/office/powerpoint/2010/main" val="1764726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429435" y="1276351"/>
            <a:ext cx="3946304" cy="2947988"/>
          </a:xfrm>
        </p:spPr>
        <p:txBody>
          <a:bodyPr/>
          <a:lstStyle/>
          <a:p>
            <a:pPr marL="0" indent="0">
              <a:buNone/>
            </a:pPr>
            <a:r>
              <a:rPr lang="en-GB" sz="2400" dirty="0"/>
              <a:t>’Sexism is the belief that the members of one sex, usually women, are less intelligent or less capable than those of the other sex and need not be treated equally. It is also the behaviour which is the result of this belief.’ </a:t>
            </a:r>
          </a:p>
          <a:p>
            <a:pPr marL="0" indent="0">
              <a:buNone/>
            </a:pPr>
            <a:r>
              <a:rPr lang="en-GB" sz="2400" i="1" dirty="0"/>
              <a:t>[Collins Dictionary]</a:t>
            </a:r>
          </a:p>
          <a:p>
            <a:pPr marL="0" indent="0">
              <a:buNone/>
            </a:pPr>
            <a:endParaRPr lang="en-GB" dirty="0"/>
          </a:p>
        </p:txBody>
      </p:sp>
      <p:sp>
        <p:nvSpPr>
          <p:cNvPr id="4" name="Content Placeholder 2">
            <a:extLst>
              <a:ext uri="{FF2B5EF4-FFF2-40B4-BE49-F238E27FC236}">
                <a16:creationId xmlns:a16="http://schemas.microsoft.com/office/drawing/2014/main" id="{377F387B-1F87-4DCE-AC2F-FB075C8BB387}"/>
              </a:ext>
            </a:extLst>
          </p:cNvPr>
          <p:cNvSpPr txBox="1">
            <a:spLocks/>
          </p:cNvSpPr>
          <p:nvPr/>
        </p:nvSpPr>
        <p:spPr>
          <a:xfrm>
            <a:off x="4698866" y="1276351"/>
            <a:ext cx="3946304" cy="2947988"/>
          </a:xfrm>
          <a:prstGeom prst="rect">
            <a:avLst/>
          </a:prstGeom>
        </p:spPr>
        <p:txBody>
          <a:bodyPr/>
          <a:lstStyle>
            <a:lvl1pPr marL="171446" indent="-171446" algn="l" defTabSz="685783" rtl="0" eaLnBrk="1" latinLnBrk="0" hangingPunct="1">
              <a:lnSpc>
                <a:spcPct val="90000"/>
              </a:lnSpc>
              <a:spcBef>
                <a:spcPts val="750"/>
              </a:spcBef>
              <a:buFont typeface="Arial" panose="020B0604020202020204" pitchFamily="34" charset="0"/>
              <a:buChar char="•"/>
              <a:defRPr sz="18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2400" dirty="0"/>
              <a:t>’Sexism is the belief that men and women should be treated in a different way and are suited to different types of jobs and different positions in society“</a:t>
            </a:r>
          </a:p>
          <a:p>
            <a:pPr marL="0" indent="0">
              <a:buFont typeface="Arial" panose="020B0604020202020204" pitchFamily="34" charset="0"/>
              <a:buNone/>
            </a:pPr>
            <a:r>
              <a:rPr lang="en-GB" sz="2400" i="1" dirty="0"/>
              <a:t>[Macmillan Dictionary]</a:t>
            </a:r>
          </a:p>
          <a:p>
            <a:pPr marL="0" indent="0">
              <a:buFont typeface="Arial" panose="020B0604020202020204" pitchFamily="34" charset="0"/>
              <a:buNone/>
            </a:pPr>
            <a:endParaRPr lang="en-GB" dirty="0"/>
          </a:p>
        </p:txBody>
      </p:sp>
    </p:spTree>
    <p:extLst>
      <p:ext uri="{BB962C8B-B14F-4D97-AF65-F5344CB8AC3E}">
        <p14:creationId xmlns:p14="http://schemas.microsoft.com/office/powerpoint/2010/main" val="3418068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529447" y="1257299"/>
            <a:ext cx="7553325" cy="2862263"/>
          </a:xfrm>
        </p:spPr>
        <p:txBody>
          <a:bodyPr/>
          <a:lstStyle/>
          <a:p>
            <a:pPr marL="0" indent="0">
              <a:buNone/>
            </a:pPr>
            <a:r>
              <a:rPr lang="en-GB" sz="2400" dirty="0"/>
              <a:t>’Toxic masculinity refers to harmful behaviour and attitudes commonly associated with some men, such as the need to repress emotions during stressful situations, and to act in an aggressively dominant way.’ </a:t>
            </a:r>
          </a:p>
          <a:p>
            <a:pPr marL="0" indent="0">
              <a:buNone/>
            </a:pPr>
            <a:r>
              <a:rPr lang="en-GB" sz="2400" i="1" dirty="0"/>
              <a:t>[The Independent, 2019]</a:t>
            </a:r>
            <a:endParaRPr lang="en-GB" sz="2400" dirty="0"/>
          </a:p>
        </p:txBody>
      </p:sp>
    </p:spTree>
    <p:extLst>
      <p:ext uri="{BB962C8B-B14F-4D97-AF65-F5344CB8AC3E}">
        <p14:creationId xmlns:p14="http://schemas.microsoft.com/office/powerpoint/2010/main" val="2665830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sz="quarter" idx="10"/>
          </p:nvPr>
        </p:nvSpPr>
        <p:spPr>
          <a:xfrm>
            <a:off x="1390650" y="1409700"/>
            <a:ext cx="7030260" cy="2805113"/>
          </a:xfrm>
        </p:spPr>
        <p:txBody>
          <a:bodyPr/>
          <a:lstStyle/>
          <a:p>
            <a:pPr marL="0" indent="0">
              <a:buNone/>
            </a:pPr>
            <a:r>
              <a:rPr lang="en-GB" sz="2400" dirty="0"/>
              <a:t>‘Feminism is the belief and aim that women should have the same rights, power, and opportunities as men.’ </a:t>
            </a:r>
          </a:p>
          <a:p>
            <a:endParaRPr lang="en-GB" sz="2400" i="1" dirty="0"/>
          </a:p>
          <a:p>
            <a:pPr marL="0" indent="0">
              <a:buNone/>
            </a:pPr>
            <a:r>
              <a:rPr lang="en-GB" sz="2400" i="1" dirty="0"/>
              <a:t>[Collins Dictionary]</a:t>
            </a:r>
            <a:endParaRPr lang="en-GB" sz="2400" dirty="0"/>
          </a:p>
          <a:p>
            <a:endParaRPr lang="en-GB" dirty="0"/>
          </a:p>
        </p:txBody>
      </p:sp>
    </p:spTree>
    <p:extLst>
      <p:ext uri="{BB962C8B-B14F-4D97-AF65-F5344CB8AC3E}">
        <p14:creationId xmlns:p14="http://schemas.microsoft.com/office/powerpoint/2010/main" val="1095607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160" y="165978"/>
            <a:ext cx="8229600" cy="421532"/>
          </a:xfrm>
        </p:spPr>
        <p:txBody>
          <a:bodyPr/>
          <a:lstStyle/>
          <a:p>
            <a:r>
              <a:rPr lang="en-GB" b="1" dirty="0"/>
              <a:t>Reflection:</a:t>
            </a:r>
            <a:br>
              <a:rPr lang="en-GB" b="1" dirty="0"/>
            </a:br>
            <a:endParaRPr lang="en-GB" b="1" dirty="0"/>
          </a:p>
        </p:txBody>
      </p:sp>
      <p:sp>
        <p:nvSpPr>
          <p:cNvPr id="3" name="Content Placeholder 2"/>
          <p:cNvSpPr>
            <a:spLocks noGrp="1"/>
          </p:cNvSpPr>
          <p:nvPr>
            <p:ph sz="quarter" idx="10"/>
          </p:nvPr>
        </p:nvSpPr>
        <p:spPr>
          <a:xfrm>
            <a:off x="1205722" y="904876"/>
            <a:ext cx="6848475" cy="3309938"/>
          </a:xfrm>
        </p:spPr>
        <p:txBody>
          <a:bodyPr/>
          <a:lstStyle/>
          <a:p>
            <a:pPr marL="0" indent="0">
              <a:buNone/>
            </a:pPr>
            <a:r>
              <a:rPr lang="en-GB" sz="2400" b="1" dirty="0"/>
              <a:t>Challenging misconceptions around gender equality</a:t>
            </a:r>
          </a:p>
          <a:p>
            <a:pPr marL="0" indent="0">
              <a:buNone/>
            </a:pPr>
            <a:endParaRPr lang="en-GB" sz="2400" dirty="0"/>
          </a:p>
          <a:p>
            <a:pPr marL="457200" indent="-457200">
              <a:buAutoNum type="arabicPeriod"/>
            </a:pPr>
            <a:r>
              <a:rPr lang="en-GB" sz="2400" dirty="0"/>
              <a:t>What have we learnt?</a:t>
            </a:r>
          </a:p>
          <a:p>
            <a:pPr marL="457200" indent="-457200">
              <a:buAutoNum type="arabicPeriod"/>
            </a:pPr>
            <a:r>
              <a:rPr lang="en-GB" sz="2400" dirty="0"/>
              <a:t>Did you have any misconceptions about these words? (If so how and where do they think these originated from?)</a:t>
            </a:r>
          </a:p>
        </p:txBody>
      </p:sp>
    </p:spTree>
    <p:extLst>
      <p:ext uri="{BB962C8B-B14F-4D97-AF65-F5344CB8AC3E}">
        <p14:creationId xmlns:p14="http://schemas.microsoft.com/office/powerpoint/2010/main" val="3798957449"/>
      </p:ext>
    </p:extLst>
  </p:cSld>
  <p:clrMapOvr>
    <a:masterClrMapping/>
  </p:clrMapOvr>
</p:sld>
</file>

<file path=ppt/theme/theme1.xml><?xml version="1.0" encoding="utf-8"?>
<a:theme xmlns:a="http://schemas.openxmlformats.org/drawingml/2006/main" name="IGB and IOP Theme">
  <a:themeElements>
    <a:clrScheme name="IOP colours">
      <a:dk1>
        <a:srgbClr val="000000"/>
      </a:dk1>
      <a:lt1>
        <a:srgbClr val="FFFFFF"/>
      </a:lt1>
      <a:dk2>
        <a:srgbClr val="009999"/>
      </a:dk2>
      <a:lt2>
        <a:srgbClr val="FFFFFF"/>
      </a:lt2>
      <a:accent1>
        <a:srgbClr val="232996"/>
      </a:accent1>
      <a:accent2>
        <a:srgbClr val="99CC33"/>
      </a:accent2>
      <a:accent3>
        <a:srgbClr val="CC9900"/>
      </a:accent3>
      <a:accent4>
        <a:srgbClr val="0099CC"/>
      </a:accent4>
      <a:accent5>
        <a:srgbClr val="ED1C24"/>
      </a:accent5>
      <a:accent6>
        <a:srgbClr val="FFCC00"/>
      </a:accent6>
      <a:hlink>
        <a:srgbClr val="A17729"/>
      </a:hlink>
      <a:folHlink>
        <a:srgbClr val="ED1C24"/>
      </a:folHlink>
    </a:clrScheme>
    <a:fontScheme name="Expo">
      <a:majorFont>
        <a:latin typeface="Calibri"/>
        <a:ea typeface=""/>
        <a:cs typeface=""/>
        <a:font script="Jpan" typeface="ＭＳ ゴシック"/>
      </a:majorFont>
      <a:minorFont>
        <a:latin typeface="Calibri"/>
        <a:ea typeface=""/>
        <a:cs typeface=""/>
        <a:font script="Jpan" typeface="ＭＳ ゴシック"/>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C5CA072CEEC80499FC369B7CA8027BD" ma:contentTypeVersion="13" ma:contentTypeDescription="Create a new document." ma:contentTypeScope="" ma:versionID="0320a10dd630c50f53390d007547333f">
  <xsd:schema xmlns:xsd="http://www.w3.org/2001/XMLSchema" xmlns:xs="http://www.w3.org/2001/XMLSchema" xmlns:p="http://schemas.microsoft.com/office/2006/metadata/properties" xmlns:ns2="0cde2f4a-9710-4063-bdde-10d0437108f9" xmlns:ns3="97b6b158-878f-4ba7-889c-0a6b72874be7" targetNamespace="http://schemas.microsoft.com/office/2006/metadata/properties" ma:root="true" ma:fieldsID="0dab030b278b0d6dd7c20970d601b52e" ns2:_="" ns3:_="">
    <xsd:import namespace="0cde2f4a-9710-4063-bdde-10d0437108f9"/>
    <xsd:import namespace="97b6b158-878f-4ba7-889c-0a6b72874be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de2f4a-9710-4063-bdde-10d0437108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7b6b158-878f-4ba7-889c-0a6b72874be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66E1FA4-BAFA-498B-8157-D5B31436E854}"/>
</file>

<file path=customXml/itemProps2.xml><?xml version="1.0" encoding="utf-8"?>
<ds:datastoreItem xmlns:ds="http://schemas.openxmlformats.org/officeDocument/2006/customXml" ds:itemID="{04F8661A-1F30-4859-B6E0-509C1F823D61}"/>
</file>

<file path=customXml/itemProps3.xml><?xml version="1.0" encoding="utf-8"?>
<ds:datastoreItem xmlns:ds="http://schemas.openxmlformats.org/officeDocument/2006/customXml" ds:itemID="{F3E4FB56-05D3-448C-8558-786818682A59}"/>
</file>

<file path=docProps/app.xml><?xml version="1.0" encoding="utf-8"?>
<Properties xmlns="http://schemas.openxmlformats.org/officeDocument/2006/extended-properties" xmlns:vt="http://schemas.openxmlformats.org/officeDocument/2006/docPropsVTypes">
  <Template/>
  <TotalTime>1764</TotalTime>
  <Words>510</Words>
  <Application>Microsoft Office PowerPoint</Application>
  <PresentationFormat>On-screen Show (16:9)</PresentationFormat>
  <Paragraphs>45</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IGB and IOP Theme</vt:lpstr>
      <vt:lpstr>Fifteen-minute activity Hashtag breakdown </vt:lpstr>
      <vt:lpstr>Hashtags…</vt:lpstr>
      <vt:lpstr>What do these terms mean to us?</vt:lpstr>
      <vt:lpstr>PowerPoint Presentation</vt:lpstr>
      <vt:lpstr>PowerPoint Presentation</vt:lpstr>
      <vt:lpstr>PowerPoint Presentation</vt:lpstr>
      <vt:lpstr>Reflection: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Bunney</dc:creator>
  <cp:lastModifiedBy>Caterina Lamacchia</cp:lastModifiedBy>
  <cp:revision>254</cp:revision>
  <cp:lastPrinted>2019-01-14T13:00:16Z</cp:lastPrinted>
  <dcterms:created xsi:type="dcterms:W3CDTF">2019-06-10T10:32:36Z</dcterms:created>
  <dcterms:modified xsi:type="dcterms:W3CDTF">2020-10-07T10:37:22Z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0x0101008C5CA072CEEC80499FC369B7CA8027BD</vt:lpwstr>
  </property>
  <property fmtid="{D5CDD505-2E9C-101B-9397-08002B2CF9AE}" pid="3" name="Order">
    <vt:r8>1614800</vt:r8>
  </property>
</Properties>
</file>